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82" r:id="rId3"/>
    <p:sldId id="283" r:id="rId4"/>
    <p:sldId id="286" r:id="rId5"/>
    <p:sldId id="278" r:id="rId6"/>
    <p:sldId id="257" r:id="rId7"/>
    <p:sldId id="262" r:id="rId8"/>
    <p:sldId id="258" r:id="rId9"/>
    <p:sldId id="259" r:id="rId10"/>
    <p:sldId id="260" r:id="rId11"/>
    <p:sldId id="261" r:id="rId12"/>
    <p:sldId id="263" r:id="rId13"/>
    <p:sldId id="284" r:id="rId14"/>
    <p:sldId id="279" r:id="rId15"/>
    <p:sldId id="265" r:id="rId16"/>
    <p:sldId id="266" r:id="rId17"/>
    <p:sldId id="277" r:id="rId18"/>
    <p:sldId id="267" r:id="rId19"/>
    <p:sldId id="268" r:id="rId20"/>
    <p:sldId id="269" r:id="rId21"/>
    <p:sldId id="270" r:id="rId22"/>
    <p:sldId id="271" r:id="rId23"/>
    <p:sldId id="272" r:id="rId24"/>
    <p:sldId id="280" r:id="rId25"/>
    <p:sldId id="281" r:id="rId26"/>
    <p:sldId id="273" r:id="rId27"/>
    <p:sldId id="274" r:id="rId28"/>
    <p:sldId id="275" r:id="rId29"/>
    <p:sldId id="276" r:id="rId30"/>
    <p:sldId id="285" r:id="rId31"/>
    <p:sldId id="287" r:id="rId32"/>
    <p:sldId id="288" r:id="rId33"/>
    <p:sldId id="290" r:id="rId34"/>
    <p:sldId id="292" r:id="rId35"/>
    <p:sldId id="293" r:id="rId36"/>
    <p:sldId id="294" r:id="rId37"/>
    <p:sldId id="295" r:id="rId38"/>
    <p:sldId id="296" r:id="rId39"/>
    <p:sldId id="297" r:id="rId40"/>
    <p:sldId id="289" r:id="rId41"/>
    <p:sldId id="298" r:id="rId42"/>
    <p:sldId id="299" r:id="rId43"/>
    <p:sldId id="300" r:id="rId44"/>
    <p:sldId id="301" r:id="rId45"/>
    <p:sldId id="302" r:id="rId46"/>
    <p:sldId id="303" r:id="rId47"/>
    <p:sldId id="304" r:id="rId4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25"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9CC0F-6546-4810-870A-C283F60EE782}" type="datetimeFigureOut">
              <a:rPr lang="nl-NL" smtClean="0"/>
              <a:t>3-4-2018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121167-407C-4DD3-8C11-656104A93336}" type="slidenum">
              <a:rPr lang="nl-NL" smtClean="0"/>
              <a:t>‹nr.›</a:t>
            </a:fld>
            <a:endParaRPr lang="nl-NL"/>
          </a:p>
        </p:txBody>
      </p:sp>
    </p:spTree>
    <p:extLst>
      <p:ext uri="{BB962C8B-B14F-4D97-AF65-F5344CB8AC3E}">
        <p14:creationId xmlns:p14="http://schemas.microsoft.com/office/powerpoint/2010/main" val="1380823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op lichte klei- en zavelgronden kunnen inslaande regendruppels aggregaten aan het oppervlakte uiteenslaan. De fijne kleideeltjes vervloeien daarbij, waarbij ze de poriën tussen de grovere zanddeeltjes opvullen, met korstvorming tot gevolg. Dit belemmert de uitwisseling van gassen en vocht. De korst hindert fijne wortels en jonge spruiten, met het risico op een onregelmatige en slechte opkomst van gewassen.</a:t>
            </a:r>
            <a:endParaRPr lang="nl-NL" dirty="0"/>
          </a:p>
        </p:txBody>
      </p:sp>
      <p:sp>
        <p:nvSpPr>
          <p:cNvPr id="4" name="Tijdelijke aanduiding voor dianummer 3"/>
          <p:cNvSpPr>
            <a:spLocks noGrp="1"/>
          </p:cNvSpPr>
          <p:nvPr>
            <p:ph type="sldNum" sz="quarter" idx="10"/>
          </p:nvPr>
        </p:nvSpPr>
        <p:spPr/>
        <p:txBody>
          <a:bodyPr/>
          <a:lstStyle/>
          <a:p>
            <a:fld id="{4E121167-407C-4DD3-8C11-656104A93336}" type="slidenum">
              <a:rPr lang="nl-NL" smtClean="0"/>
              <a:t>28</a:t>
            </a:fld>
            <a:endParaRPr lang="nl-NL"/>
          </a:p>
        </p:txBody>
      </p:sp>
    </p:spTree>
    <p:extLst>
      <p:ext uri="{BB962C8B-B14F-4D97-AF65-F5344CB8AC3E}">
        <p14:creationId xmlns:p14="http://schemas.microsoft.com/office/powerpoint/2010/main" val="328455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6F44353-DEB9-48A0-A110-2262E3E6E13C}" type="slidenum">
              <a:rPr lang="nl-NL" smtClean="0"/>
              <a:t>46</a:t>
            </a:fld>
            <a:endParaRPr lang="nl-NL"/>
          </a:p>
        </p:txBody>
      </p:sp>
    </p:spTree>
    <p:extLst>
      <p:ext uri="{BB962C8B-B14F-4D97-AF65-F5344CB8AC3E}">
        <p14:creationId xmlns:p14="http://schemas.microsoft.com/office/powerpoint/2010/main" val="297798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p:txBody>
          <a:bodyPr/>
          <a:lstStyle/>
          <a:p>
            <a:fld id="{A05F94FF-30F6-4CDF-A187-B176E504CBF2}" type="datetimeFigureOut">
              <a:rPr lang="nl-NL" smtClean="0"/>
              <a:t>3-4-2018</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7" name="Rechte verbindingslijn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Tijdelijke aanduiding voor dianumm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BAA7D12-5550-42A0-B0EF-8901E4284535}" type="slidenum">
              <a:rPr lang="nl-NL" smtClean="0"/>
              <a:t>‹nr.›</a:t>
            </a:fld>
            <a:endParaRPr lang="nl-NL"/>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A05F94FF-30F6-4CDF-A187-B176E504CBF2}" type="datetimeFigureOut">
              <a:rPr lang="nl-NL" smtClean="0"/>
              <a:t>3-4-2018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AA7D12-5550-42A0-B0EF-8901E4284535}"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2"/>
      </p:bgRef>
    </p:b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hte verbindingslijn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6915912" y="3009901"/>
            <a:ext cx="457200" cy="441325"/>
          </a:xfrm>
        </p:spPr>
        <p:txBody>
          <a:bodyPr/>
          <a:lstStyle/>
          <a:p>
            <a:fld id="{CBAA7D12-5550-42A0-B0EF-8901E4284535}" type="slidenum">
              <a:rPr lang="nl-NL" smtClean="0"/>
              <a:t>‹nr.›</a:t>
            </a:fld>
            <a:endParaRPr lang="nl-NL"/>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A05F94FF-30F6-4CDF-A187-B176E504CBF2}" type="datetimeFigureOut">
              <a:rPr lang="nl-NL" smtClean="0"/>
              <a:t>3-4-2018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2" name="Verticale titel 1"/>
          <p:cNvSpPr>
            <a:spLocks noGrp="1"/>
          </p:cNvSpPr>
          <p:nvPr>
            <p:ph type="title" orient="vert"/>
          </p:nvPr>
        </p:nvSpPr>
        <p:spPr>
          <a:xfrm>
            <a:off x="7391400" y="304801"/>
            <a:ext cx="1447800" cy="5851525"/>
          </a:xfrm>
        </p:spPr>
        <p:txBody>
          <a:bodyPr vert="eaVert"/>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A05F94FF-30F6-4CDF-A187-B176E504CBF2}" type="datetimeFigureOut">
              <a:rPr lang="nl-NL" smtClean="0"/>
              <a:t>3-4-2018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4361688" y="1026372"/>
            <a:ext cx="457200" cy="441325"/>
          </a:xfrm>
        </p:spPr>
        <p:txBody>
          <a:bodyPr/>
          <a:lstStyle/>
          <a:p>
            <a:fld id="{CBAA7D12-5550-42A0-B0EF-8901E4284535}" type="slidenum">
              <a:rPr lang="nl-NL" smtClean="0"/>
              <a:t>‹nr.›</a:t>
            </a:fld>
            <a:endParaRPr lang="nl-NL"/>
          </a:p>
        </p:txBody>
      </p:sp>
      <p:sp>
        <p:nvSpPr>
          <p:cNvPr id="8" name="Tijdelijke aanduiding voor inhoud 7"/>
          <p:cNvSpPr>
            <a:spLocks noGrp="1"/>
          </p:cNvSpPr>
          <p:nvPr>
            <p:ph sz="quarter" idx="1"/>
          </p:nvPr>
        </p:nvSpPr>
        <p:spPr>
          <a:xfrm>
            <a:off x="301752" y="1527048"/>
            <a:ext cx="850392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3" name="Rechthoe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hoe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Tijdelijke aanduiding voor voettekst 4"/>
          <p:cNvSpPr>
            <a:spLocks noGrp="1"/>
          </p:cNvSpPr>
          <p:nvPr>
            <p:ph type="ftr" sz="quarter" idx="11"/>
          </p:nvPr>
        </p:nvSpPr>
        <p:spPr/>
        <p:txBody>
          <a:bodyPr/>
          <a:lstStyle/>
          <a:p>
            <a:endParaRPr lang="nl-NL"/>
          </a:p>
        </p:txBody>
      </p:sp>
      <p:sp>
        <p:nvSpPr>
          <p:cNvPr id="4" name="Tijdelijke aanduiding voor datum 3"/>
          <p:cNvSpPr>
            <a:spLocks noGrp="1"/>
          </p:cNvSpPr>
          <p:nvPr>
            <p:ph type="dt" sz="half" idx="10"/>
          </p:nvPr>
        </p:nvSpPr>
        <p:spPr/>
        <p:txBody>
          <a:bodyPr/>
          <a:lstStyle/>
          <a:p>
            <a:fld id="{A05F94FF-30F6-4CDF-A187-B176E504CBF2}" type="datetimeFigureOut">
              <a:rPr lang="nl-NL" smtClean="0"/>
              <a:t>3-4-2018</a:t>
            </a:fld>
            <a:endParaRPr lang="nl-NL"/>
          </a:p>
        </p:txBody>
      </p:sp>
      <p:sp>
        <p:nvSpPr>
          <p:cNvPr id="8" name="Rechte verbindingslijn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BAA7D12-5550-42A0-B0EF-8901E4284535}" type="slidenum">
              <a:rPr lang="nl-NL" smtClean="0"/>
              <a:t>‹nr.›</a:t>
            </a:fld>
            <a:endParaRPr lang="nl-NL"/>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a:xfrm>
            <a:off x="5791200" y="6409944"/>
            <a:ext cx="3044952" cy="365760"/>
          </a:xfrm>
        </p:spPr>
        <p:txBody>
          <a:bodyPr/>
          <a:lstStyle/>
          <a:p>
            <a:fld id="{A05F94FF-30F6-4CDF-A187-B176E504CBF2}" type="datetimeFigureOut">
              <a:rPr lang="nl-NL" smtClean="0"/>
              <a:t>3-4-2018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AA7D12-5550-42A0-B0EF-8901E4284535}" type="slidenum">
              <a:rPr lang="nl-NL" smtClean="0"/>
              <a:t>‹nr.›</a:t>
            </a:fld>
            <a:endParaRPr lang="nl-NL"/>
          </a:p>
        </p:txBody>
      </p:sp>
      <p:sp>
        <p:nvSpPr>
          <p:cNvPr id="8" name="Rechte verbindingslijn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1">
        <a:schemeClr val="bg2"/>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hoe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hoe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hoe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hoe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7" name="Tijdelijke aanduiding voor datum 6"/>
          <p:cNvSpPr>
            <a:spLocks noGrp="1"/>
          </p:cNvSpPr>
          <p:nvPr>
            <p:ph type="dt" sz="half" idx="10"/>
          </p:nvPr>
        </p:nvSpPr>
        <p:spPr/>
        <p:txBody>
          <a:bodyPr/>
          <a:lstStyle/>
          <a:p>
            <a:fld id="{A05F94FF-30F6-4CDF-A187-B176E504CBF2}" type="datetimeFigureOut">
              <a:rPr lang="nl-NL" smtClean="0"/>
              <a:t>3-4-2018</a:t>
            </a:fld>
            <a:endParaRPr lang="nl-NL"/>
          </a:p>
        </p:txBody>
      </p:sp>
      <p:sp>
        <p:nvSpPr>
          <p:cNvPr id="8" name="Tijdelijke aanduiding voor voettekst 7"/>
          <p:cNvSpPr>
            <a:spLocks noGrp="1"/>
          </p:cNvSpPr>
          <p:nvPr>
            <p:ph type="ftr" sz="quarter" idx="11"/>
          </p:nvPr>
        </p:nvSpPr>
        <p:spPr>
          <a:xfrm>
            <a:off x="304800" y="6409944"/>
            <a:ext cx="3581400" cy="365760"/>
          </a:xfrm>
        </p:spPr>
        <p:txBody>
          <a:bodyPr/>
          <a:lstStyle/>
          <a:p>
            <a:endParaRPr lang="nl-NL"/>
          </a:p>
        </p:txBody>
      </p:sp>
      <p:sp>
        <p:nvSpPr>
          <p:cNvPr id="15" name="Rechte verbindingslijn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Tijdelijke aanduiding voor inhoud 23"/>
          <p:cNvSpPr>
            <a:spLocks noGrp="1"/>
          </p:cNvSpPr>
          <p:nvPr>
            <p:ph sz="quarter" idx="2"/>
          </p:nvPr>
        </p:nvSpPr>
        <p:spPr>
          <a:xfrm>
            <a:off x="301752" y="2471383"/>
            <a:ext cx="4041648" cy="3818404"/>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6" name="Tijdelijke aanduiding voor inhoud 25"/>
          <p:cNvSpPr>
            <a:spLocks noGrp="1"/>
          </p:cNvSpPr>
          <p:nvPr>
            <p:ph sz="quarter" idx="4"/>
          </p:nvPr>
        </p:nvSpPr>
        <p:spPr>
          <a:xfrm>
            <a:off x="4800600" y="2471383"/>
            <a:ext cx="4038600" cy="382219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Ova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jdelijke aanduiding voor dianummer 8"/>
          <p:cNvSpPr>
            <a:spLocks noGrp="1"/>
          </p:cNvSpPr>
          <p:nvPr>
            <p:ph type="sldNum" sz="quarter" idx="12"/>
          </p:nvPr>
        </p:nvSpPr>
        <p:spPr>
          <a:xfrm>
            <a:off x="4343400" y="1042416"/>
            <a:ext cx="457200" cy="441325"/>
          </a:xfrm>
        </p:spPr>
        <p:txBody>
          <a:bodyPr/>
          <a:lstStyle>
            <a:lvl1pPr algn="ctr">
              <a:defRPr/>
            </a:lvl1pPr>
          </a:lstStyle>
          <a:p>
            <a:fld id="{CBAA7D12-5550-42A0-B0EF-8901E4284535}" type="slidenum">
              <a:rPr lang="nl-NL" smtClean="0"/>
              <a:t>‹nr.›</a:t>
            </a:fld>
            <a:endParaRPr lang="nl-NL"/>
          </a:p>
        </p:txBody>
      </p:sp>
      <p:sp>
        <p:nvSpPr>
          <p:cNvPr id="23" name="Titel 22"/>
          <p:cNvSpPr>
            <a:spLocks noGrp="1"/>
          </p:cNvSpPr>
          <p:nvPr>
            <p:ph type="title"/>
          </p:nvPr>
        </p:nvSpPr>
        <p:spPr/>
        <p:txBody>
          <a:bodyPr rtlCol="0" anchor="b" anchorCtr="0"/>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A05F94FF-30F6-4CDF-A187-B176E504CBF2}" type="datetimeFigureOut">
              <a:rPr lang="nl-NL" smtClean="0"/>
              <a:t>3-4-2018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a:xfrm>
            <a:off x="4343400" y="1036020"/>
            <a:ext cx="457200" cy="441325"/>
          </a:xfrm>
        </p:spPr>
        <p:txBody>
          <a:bodyPr/>
          <a:lstStyle/>
          <a:p>
            <a:fld id="{CBAA7D12-5550-42A0-B0EF-8901E4284535}"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hoe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hoe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jdelijke aanduiding voor datum 1"/>
          <p:cNvSpPr>
            <a:spLocks noGrp="1"/>
          </p:cNvSpPr>
          <p:nvPr>
            <p:ph type="dt" sz="half" idx="10"/>
          </p:nvPr>
        </p:nvSpPr>
        <p:spPr/>
        <p:txBody>
          <a:bodyPr/>
          <a:lstStyle/>
          <a:p>
            <a:fld id="{A05F94FF-30F6-4CDF-A187-B176E504CBF2}" type="datetimeFigureOut">
              <a:rPr lang="nl-NL" smtClean="0"/>
              <a:t>3-4-2018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BAA7D12-5550-42A0-B0EF-8901E4284535}"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9" name="Rechthoe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hoe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8" name="Rechthoe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hte verbindingslijn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Tijdelijke aanduiding voor inhoud 19"/>
          <p:cNvSpPr>
            <a:spLocks noGrp="1"/>
          </p:cNvSpPr>
          <p:nvPr>
            <p:ph sz="quarter" idx="1"/>
          </p:nvPr>
        </p:nvSpPr>
        <p:spPr>
          <a:xfrm>
            <a:off x="3124200" y="685800"/>
            <a:ext cx="5638800" cy="5410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Ova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BAA7D12-5550-42A0-B0EF-8901E4284535}" type="slidenum">
              <a:rPr lang="nl-NL" smtClean="0"/>
              <a:t>‹nr.›</a:t>
            </a:fld>
            <a:endParaRPr lang="nl-NL"/>
          </a:p>
        </p:txBody>
      </p:sp>
      <p:sp>
        <p:nvSpPr>
          <p:cNvPr id="21" name="Rechthoe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p:txBody>
          <a:bodyPr/>
          <a:lstStyle/>
          <a:p>
            <a:fld id="{A05F94FF-30F6-4CDF-A187-B176E504CBF2}" type="datetimeFigureOut">
              <a:rPr lang="nl-NL" smtClean="0"/>
              <a:t>3-4-2018</a:t>
            </a:fld>
            <a:endParaRPr lang="nl-NL"/>
          </a:p>
        </p:txBody>
      </p:sp>
      <p:sp>
        <p:nvSpPr>
          <p:cNvPr id="6" name="Tijdelijke aanduiding voor voettekst 5"/>
          <p:cNvSpPr>
            <a:spLocks noGrp="1"/>
          </p:cNvSpPr>
          <p:nvPr>
            <p:ph type="ftr" sz="quarter" idx="11"/>
          </p:nvPr>
        </p:nvSpPr>
        <p:spPr>
          <a:xfrm>
            <a:off x="301752" y="6410848"/>
            <a:ext cx="3383280" cy="365760"/>
          </a:xfrm>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1" name="Rechte verbindingslijn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hoe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hoe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p>
            <a:fld id="{CBAA7D12-5550-42A0-B0EF-8901E4284535}" type="slidenum">
              <a:rPr lang="nl-NL" smtClean="0"/>
              <a:t>‹nr.›</a:t>
            </a:fld>
            <a:endParaRPr lang="nl-NL"/>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3000375" y="609600"/>
            <a:ext cx="5867400" cy="4267200"/>
          </a:xfrm>
        </p:spPr>
        <p:txBody>
          <a:bodyPr/>
          <a:lstStyle>
            <a:lvl1pPr marL="0" indent="0">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22" name="Rechthoe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a:xfrm>
            <a:off x="5788152" y="6404984"/>
            <a:ext cx="3044952" cy="365760"/>
          </a:xfrm>
        </p:spPr>
        <p:txBody>
          <a:bodyPr/>
          <a:lstStyle/>
          <a:p>
            <a:fld id="{A05F94FF-30F6-4CDF-A187-B176E504CBF2}" type="datetimeFigureOut">
              <a:rPr lang="nl-NL" smtClean="0"/>
              <a:t>3-4-2018</a:t>
            </a:fld>
            <a:endParaRPr lang="nl-NL"/>
          </a:p>
        </p:txBody>
      </p:sp>
      <p:sp>
        <p:nvSpPr>
          <p:cNvPr id="6" name="Tijdelijke aanduiding voor voettekst 5"/>
          <p:cNvSpPr>
            <a:spLocks noGrp="1"/>
          </p:cNvSpPr>
          <p:nvPr>
            <p:ph type="ftr" sz="quarter" idx="11"/>
          </p:nvPr>
        </p:nvSpPr>
        <p:spPr>
          <a:xfrm>
            <a:off x="301752" y="6410848"/>
            <a:ext cx="3584448" cy="365760"/>
          </a:xfrm>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Tijdelijke aanduiding voor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05F94FF-30F6-4CDF-A187-B176E504CBF2}" type="datetimeFigureOut">
              <a:rPr lang="nl-NL" smtClean="0"/>
              <a:t>3-4-2018</a:t>
            </a:fld>
            <a:endParaRPr lang="nl-NL"/>
          </a:p>
        </p:txBody>
      </p:sp>
      <p:sp>
        <p:nvSpPr>
          <p:cNvPr id="3" name="Tijdelijke aanduiding voor voettekst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nl-NL"/>
          </a:p>
        </p:txBody>
      </p:sp>
      <p:sp>
        <p:nvSpPr>
          <p:cNvPr id="8" name="Rechthoe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hte verbindingslijn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jdelijke aanduiding voor dianumm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BAA7D12-5550-42A0-B0EF-8901E4284535}" type="slidenum">
              <a:rPr lang="nl-NL" smtClean="0"/>
              <a:t>‹nr.›</a:t>
            </a:fld>
            <a:endParaRPr lang="nl-NL"/>
          </a:p>
        </p:txBody>
      </p:sp>
      <p:sp>
        <p:nvSpPr>
          <p:cNvPr id="22" name="Tijdelijke aanduiding voor titel 21"/>
          <p:cNvSpPr>
            <a:spLocks noGrp="1"/>
          </p:cNvSpPr>
          <p:nvPr>
            <p:ph type="title"/>
          </p:nvPr>
        </p:nvSpPr>
        <p:spPr>
          <a:xfrm>
            <a:off x="301752" y="228600"/>
            <a:ext cx="8534400" cy="758952"/>
          </a:xfrm>
          <a:prstGeom prst="rect">
            <a:avLst/>
          </a:prstGeom>
        </p:spPr>
        <p:txBody>
          <a:bodyPr vert="horz" anchor="b">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dropbox.com/s/43sp38i18w4w7nl/begrippen%20eerste%20hoofdstukken.docx?dl=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scholieren.com/blog/6153/zo-leer-je-argumenteren-als-een-pro" TargetMode="External"/><Relationship Id="rId2" Type="http://schemas.openxmlformats.org/officeDocument/2006/relationships/hyperlink" Target="https://www.youtube.com/watch?v=zELHb87K89Q"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smtClean="0"/>
              <a:t>Hoe houden we water vast?</a:t>
            </a:r>
          </a:p>
          <a:p>
            <a:endParaRPr lang="nl-NL" dirty="0"/>
          </a:p>
          <a:p>
            <a:r>
              <a:rPr lang="nl-NL" dirty="0" smtClean="0"/>
              <a:t>Hoe zorgen we dat water wordt afgevoerd? </a:t>
            </a:r>
            <a:endParaRPr lang="nl-NL" dirty="0"/>
          </a:p>
        </p:txBody>
      </p:sp>
      <p:sp>
        <p:nvSpPr>
          <p:cNvPr id="2" name="Titel 1"/>
          <p:cNvSpPr>
            <a:spLocks noGrp="1"/>
          </p:cNvSpPr>
          <p:nvPr>
            <p:ph type="ctrTitle"/>
          </p:nvPr>
        </p:nvSpPr>
        <p:spPr/>
        <p:txBody>
          <a:bodyPr/>
          <a:lstStyle/>
          <a:p>
            <a:r>
              <a:rPr lang="nl-NL" dirty="0" smtClean="0"/>
              <a:t>Waterbeheersing in de bodem</a:t>
            </a:r>
            <a:br>
              <a:rPr lang="nl-NL" dirty="0" smtClean="0"/>
            </a:br>
            <a:r>
              <a:rPr lang="nl-NL" dirty="0" smtClean="0"/>
              <a:t>(</a:t>
            </a:r>
            <a:r>
              <a:rPr lang="nl-NL" b="1" dirty="0" smtClean="0"/>
              <a:t>DRAINAGE)</a:t>
            </a:r>
            <a:endParaRPr lang="nl-NL" dirty="0"/>
          </a:p>
        </p:txBody>
      </p:sp>
    </p:spTree>
    <p:extLst>
      <p:ext uri="{BB962C8B-B14F-4D97-AF65-F5344CB8AC3E}">
        <p14:creationId xmlns:p14="http://schemas.microsoft.com/office/powerpoint/2010/main" val="2140689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STORENDE LAGEN BREKEN</a:t>
            </a:r>
            <a:endParaRPr lang="nl-NL" dirty="0"/>
          </a:p>
        </p:txBody>
      </p:sp>
      <p:pic>
        <p:nvPicPr>
          <p:cNvPr id="4" name="Afbeelding 3"/>
          <p:cNvPicPr/>
          <p:nvPr/>
        </p:nvPicPr>
        <p:blipFill>
          <a:blip r:embed="rId2"/>
          <a:stretch>
            <a:fillRect/>
          </a:stretch>
        </p:blipFill>
        <p:spPr>
          <a:xfrm>
            <a:off x="323528" y="1412776"/>
            <a:ext cx="8424936" cy="4824536"/>
          </a:xfrm>
          <a:prstGeom prst="rect">
            <a:avLst/>
          </a:prstGeom>
        </p:spPr>
      </p:pic>
    </p:spTree>
    <p:extLst>
      <p:ext uri="{BB962C8B-B14F-4D97-AF65-F5344CB8AC3E}">
        <p14:creationId xmlns:p14="http://schemas.microsoft.com/office/powerpoint/2010/main" val="3575484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HERKENNEN VAN STORENDE LAGEN</a:t>
            </a:r>
            <a:endParaRPr lang="nl-NL" dirty="0"/>
          </a:p>
        </p:txBody>
      </p:sp>
      <p:pic>
        <p:nvPicPr>
          <p:cNvPr id="4" name="Afbeelding 3"/>
          <p:cNvPicPr/>
          <p:nvPr/>
        </p:nvPicPr>
        <p:blipFill>
          <a:blip r:embed="rId2"/>
          <a:stretch>
            <a:fillRect/>
          </a:stretch>
        </p:blipFill>
        <p:spPr>
          <a:xfrm>
            <a:off x="252875" y="1556792"/>
            <a:ext cx="4343400" cy="1038225"/>
          </a:xfrm>
          <a:prstGeom prst="rect">
            <a:avLst/>
          </a:prstGeom>
        </p:spPr>
      </p:pic>
      <p:pic>
        <p:nvPicPr>
          <p:cNvPr id="5" name="Afbeelding 4"/>
          <p:cNvPicPr/>
          <p:nvPr/>
        </p:nvPicPr>
        <p:blipFill>
          <a:blip r:embed="rId3"/>
          <a:stretch>
            <a:fillRect/>
          </a:stretch>
        </p:blipFill>
        <p:spPr>
          <a:xfrm>
            <a:off x="4596275" y="2708920"/>
            <a:ext cx="4295775" cy="2000250"/>
          </a:xfrm>
          <a:prstGeom prst="rect">
            <a:avLst/>
          </a:prstGeom>
        </p:spPr>
      </p:pic>
      <p:pic>
        <p:nvPicPr>
          <p:cNvPr id="6" name="Afbeelding 5"/>
          <p:cNvPicPr/>
          <p:nvPr/>
        </p:nvPicPr>
        <p:blipFill>
          <a:blip r:embed="rId4"/>
          <a:stretch>
            <a:fillRect/>
          </a:stretch>
        </p:blipFill>
        <p:spPr>
          <a:xfrm>
            <a:off x="395536" y="4797152"/>
            <a:ext cx="4610100" cy="1819275"/>
          </a:xfrm>
          <a:prstGeom prst="rect">
            <a:avLst/>
          </a:prstGeom>
        </p:spPr>
      </p:pic>
      <p:sp>
        <p:nvSpPr>
          <p:cNvPr id="7" name="PIJL-OMLAAG 6"/>
          <p:cNvSpPr/>
          <p:nvPr/>
        </p:nvSpPr>
        <p:spPr>
          <a:xfrm>
            <a:off x="971600" y="3709045"/>
            <a:ext cx="1152128" cy="1000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472011" y="5292743"/>
            <a:ext cx="201622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6472011" y="5526769"/>
            <a:ext cx="2016224" cy="1800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74453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HANGWATER BEVORDEREN</a:t>
            </a:r>
            <a:endParaRPr lang="nl-NL" dirty="0"/>
          </a:p>
        </p:txBody>
      </p:sp>
      <p:sp>
        <p:nvSpPr>
          <p:cNvPr id="3" name="Tijdelijke aanduiding voor inhoud 2"/>
          <p:cNvSpPr>
            <a:spLocks noGrp="1"/>
          </p:cNvSpPr>
          <p:nvPr>
            <p:ph sz="quarter" idx="1"/>
          </p:nvPr>
        </p:nvSpPr>
        <p:spPr/>
        <p:txBody>
          <a:bodyPr/>
          <a:lstStyle/>
          <a:p>
            <a:r>
              <a:rPr lang="nl-NL" dirty="0" smtClean="0"/>
              <a:t>Organische stoffen toevoegen</a:t>
            </a:r>
            <a:br>
              <a:rPr lang="nl-NL" dirty="0" smtClean="0"/>
            </a:br>
            <a:endParaRPr lang="nl-NL" dirty="0" smtClean="0"/>
          </a:p>
          <a:p>
            <a:r>
              <a:rPr lang="nl-NL" dirty="0" smtClean="0"/>
              <a:t>Bekalken van klei (ontstaat korrelstructuur)</a:t>
            </a:r>
          </a:p>
          <a:p>
            <a:endParaRPr lang="nl-NL" dirty="0"/>
          </a:p>
          <a:p>
            <a:endParaRPr lang="nl-NL" dirty="0" smtClean="0"/>
          </a:p>
          <a:p>
            <a:r>
              <a:rPr lang="nl-NL" b="1" dirty="0" smtClean="0"/>
              <a:t>Zorgen voor schaduw</a:t>
            </a:r>
            <a:endParaRPr lang="nl-NL" b="1" dirty="0"/>
          </a:p>
        </p:txBody>
      </p:sp>
    </p:spTree>
    <p:extLst>
      <p:ext uri="{BB962C8B-B14F-4D97-AF65-F5344CB8AC3E}">
        <p14:creationId xmlns:p14="http://schemas.microsoft.com/office/powerpoint/2010/main" val="4210049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WATERAFVOEREN</a:t>
            </a:r>
            <a:endParaRPr lang="nl-NL" dirty="0"/>
          </a:p>
        </p:txBody>
      </p:sp>
      <p:sp>
        <p:nvSpPr>
          <p:cNvPr id="3" name="Tijdelijke aanduiding voor inhoud 2"/>
          <p:cNvSpPr>
            <a:spLocks noGrp="1"/>
          </p:cNvSpPr>
          <p:nvPr>
            <p:ph sz="quarter" idx="1"/>
          </p:nvPr>
        </p:nvSpPr>
        <p:spPr/>
        <p:txBody>
          <a:bodyPr>
            <a:normAutofit/>
          </a:bodyPr>
          <a:lstStyle/>
          <a:p>
            <a:r>
              <a:rPr lang="nl-NL" sz="6600" dirty="0" smtClean="0"/>
              <a:t>WATER AFVOEREN</a:t>
            </a:r>
            <a:br>
              <a:rPr lang="nl-NL" sz="6600" dirty="0" smtClean="0"/>
            </a:br>
            <a:r>
              <a:rPr lang="nl-NL" sz="6600" dirty="0" smtClean="0"/>
              <a:t>(DRAINAGE)</a:t>
            </a:r>
            <a:endParaRPr lang="nl-NL" sz="6600" dirty="0"/>
          </a:p>
        </p:txBody>
      </p:sp>
    </p:spTree>
    <p:extLst>
      <p:ext uri="{BB962C8B-B14F-4D97-AF65-F5344CB8AC3E}">
        <p14:creationId xmlns:p14="http://schemas.microsoft.com/office/powerpoint/2010/main" val="4242832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ZOMER EN WINTER</a:t>
            </a:r>
            <a:endParaRPr lang="nl-NL" dirty="0"/>
          </a:p>
        </p:txBody>
      </p:sp>
      <p:sp>
        <p:nvSpPr>
          <p:cNvPr id="3" name="Tijdelijke aanduiding voor inhoud 2"/>
          <p:cNvSpPr>
            <a:spLocks noGrp="1"/>
          </p:cNvSpPr>
          <p:nvPr>
            <p:ph sz="quarter" idx="1"/>
          </p:nvPr>
        </p:nvSpPr>
        <p:spPr/>
        <p:txBody>
          <a:bodyPr/>
          <a:lstStyle/>
          <a:p>
            <a:r>
              <a:rPr lang="nl-NL" dirty="0" smtClean="0"/>
              <a:t>Zomer en winterpeil</a:t>
            </a:r>
            <a:endParaRPr lang="nl-NL"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08920"/>
            <a:ext cx="8660162"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683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VOORKOMEN WE TE VEEL WATER?</a:t>
            </a:r>
            <a:endParaRPr lang="nl-NL" dirty="0"/>
          </a:p>
        </p:txBody>
      </p:sp>
      <p:sp>
        <p:nvSpPr>
          <p:cNvPr id="3" name="Tijdelijke aanduiding voor inhoud 2"/>
          <p:cNvSpPr>
            <a:spLocks noGrp="1"/>
          </p:cNvSpPr>
          <p:nvPr>
            <p:ph sz="quarter" idx="1"/>
          </p:nvPr>
        </p:nvSpPr>
        <p:spPr/>
        <p:txBody>
          <a:bodyPr/>
          <a:lstStyle/>
          <a:p>
            <a:r>
              <a:rPr lang="nl-NL" dirty="0" smtClean="0"/>
              <a:t>Geschikte bodems</a:t>
            </a:r>
          </a:p>
          <a:p>
            <a:r>
              <a:rPr lang="nl-NL" dirty="0" smtClean="0"/>
              <a:t>Drainafstand</a:t>
            </a:r>
          </a:p>
          <a:p>
            <a:r>
              <a:rPr lang="nl-NL" dirty="0" smtClean="0"/>
              <a:t>Factoren die afstand bepalen</a:t>
            </a:r>
          </a:p>
          <a:p>
            <a:r>
              <a:rPr lang="nl-NL" dirty="0" smtClean="0"/>
              <a:t>Kwelwater afvoeren</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651470"/>
            <a:ext cx="6192688" cy="26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466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diep leggen we de drain? </a:t>
            </a:r>
            <a:endParaRPr lang="nl-NL" dirty="0"/>
          </a:p>
        </p:txBody>
      </p:sp>
      <p:sp>
        <p:nvSpPr>
          <p:cNvPr id="3" name="Tijdelijke aanduiding voor inhoud 2"/>
          <p:cNvSpPr>
            <a:spLocks noGrp="1"/>
          </p:cNvSpPr>
          <p:nvPr>
            <p:ph sz="quarter" idx="1"/>
          </p:nvPr>
        </p:nvSpPr>
        <p:spPr>
          <a:xfrm>
            <a:off x="301752" y="1527048"/>
            <a:ext cx="8503920" cy="1973960"/>
          </a:xfrm>
        </p:spPr>
        <p:txBody>
          <a:bodyPr/>
          <a:lstStyle/>
          <a:p>
            <a:r>
              <a:rPr lang="nl-NL" dirty="0" smtClean="0"/>
              <a:t>De </a:t>
            </a:r>
            <a:r>
              <a:rPr lang="nl-NL" dirty="0"/>
              <a:t>optimale draindiepte </a:t>
            </a:r>
            <a:r>
              <a:rPr lang="nl-NL" dirty="0" smtClean="0"/>
              <a:t/>
            </a:r>
            <a:br>
              <a:rPr lang="nl-NL" dirty="0" smtClean="0"/>
            </a:br>
            <a:r>
              <a:rPr lang="nl-NL" dirty="0" smtClean="0"/>
              <a:t/>
            </a:r>
            <a:br>
              <a:rPr lang="nl-NL" dirty="0" smtClean="0"/>
            </a:br>
            <a:r>
              <a:rPr lang="nl-NL" b="1" u="sng" dirty="0" smtClean="0"/>
              <a:t>- 80 </a:t>
            </a:r>
            <a:r>
              <a:rPr lang="nl-NL" b="1" u="sng" dirty="0"/>
              <a:t>cm </a:t>
            </a:r>
            <a:r>
              <a:rPr lang="nl-NL" b="1" u="sng" dirty="0" smtClean="0"/>
              <a:t> </a:t>
            </a:r>
            <a:r>
              <a:rPr lang="nl-NL" dirty="0"/>
              <a:t>maaiveld voor stedelijke bebouwing en </a:t>
            </a:r>
            <a:r>
              <a:rPr lang="nl-NL" dirty="0" smtClean="0"/>
              <a:t>extensief gebruikte </a:t>
            </a:r>
            <a:r>
              <a:rPr lang="nl-NL" dirty="0"/>
              <a:t>sport- en </a:t>
            </a:r>
            <a:r>
              <a:rPr lang="nl-NL" dirty="0" smtClean="0"/>
              <a:t>recreatievelden.</a:t>
            </a:r>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506301"/>
            <a:ext cx="4896544" cy="2731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895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Ontwateringsdiepte</a:t>
            </a:r>
            <a:endParaRPr lang="nl-NL" dirty="0"/>
          </a:p>
        </p:txBody>
      </p:sp>
      <p:sp>
        <p:nvSpPr>
          <p:cNvPr id="3" name="Tijdelijke aanduiding voor inhoud 2"/>
          <p:cNvSpPr>
            <a:spLocks noGrp="1"/>
          </p:cNvSpPr>
          <p:nvPr>
            <p:ph sz="quarter" idx="1"/>
          </p:nvPr>
        </p:nvSpPr>
        <p:spPr>
          <a:xfrm>
            <a:off x="301752" y="5229200"/>
            <a:ext cx="8503920" cy="869848"/>
          </a:xfrm>
        </p:spPr>
        <p:txBody>
          <a:bodyPr/>
          <a:lstStyle/>
          <a:p>
            <a:r>
              <a:rPr lang="nl-NL" dirty="0" smtClean="0"/>
              <a:t>Diepte van de drainage</a:t>
            </a:r>
            <a:endParaRPr lang="nl-N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91339"/>
            <a:ext cx="7560840" cy="3277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817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BEPERKEN VAN DE OPBOLLING</a:t>
            </a:r>
            <a:endParaRPr lang="nl-NL" dirty="0"/>
          </a:p>
        </p:txBody>
      </p:sp>
      <p:sp>
        <p:nvSpPr>
          <p:cNvPr id="3" name="Tijdelijke aanduiding voor inhoud 2"/>
          <p:cNvSpPr>
            <a:spLocks noGrp="1"/>
          </p:cNvSpPr>
          <p:nvPr>
            <p:ph sz="quarter" idx="1"/>
          </p:nvPr>
        </p:nvSpPr>
        <p:spPr>
          <a:xfrm>
            <a:off x="301752" y="1527048"/>
            <a:ext cx="8503920" cy="1901952"/>
          </a:xfrm>
        </p:spPr>
        <p:txBody>
          <a:bodyPr/>
          <a:lstStyle/>
          <a:p>
            <a:r>
              <a:rPr lang="nl-NL" dirty="0" smtClean="0"/>
              <a:t>Afstand tussen de drainagebuizen</a:t>
            </a:r>
          </a:p>
          <a:p>
            <a:r>
              <a:rPr lang="nl-NL" dirty="0" smtClean="0"/>
              <a:t>Bodembewerking toepassen</a:t>
            </a:r>
            <a:endParaRPr lang="nl-N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645850"/>
            <a:ext cx="6192688" cy="26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077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kunnen we kwel beter afvoeren?</a:t>
            </a:r>
            <a:endParaRPr lang="nl-NL" dirty="0"/>
          </a:p>
        </p:txBody>
      </p:sp>
      <p:sp>
        <p:nvSpPr>
          <p:cNvPr id="3" name="Tijdelijke aanduiding voor inhoud 2"/>
          <p:cNvSpPr>
            <a:spLocks noGrp="1"/>
          </p:cNvSpPr>
          <p:nvPr>
            <p:ph sz="quarter" idx="1"/>
          </p:nvPr>
        </p:nvSpPr>
        <p:spPr>
          <a:xfrm>
            <a:off x="301752" y="1527048"/>
            <a:ext cx="8503920" cy="1901952"/>
          </a:xfrm>
        </p:spPr>
        <p:txBody>
          <a:bodyPr/>
          <a:lstStyle/>
          <a:p>
            <a:r>
              <a:rPr lang="nl-NL" dirty="0" smtClean="0"/>
              <a:t>Kwel afvoeren kan op twee manieren:</a:t>
            </a:r>
            <a:br>
              <a:rPr lang="nl-NL" dirty="0" smtClean="0"/>
            </a:br>
            <a:r>
              <a:rPr lang="nl-NL" dirty="0" smtClean="0"/>
              <a:t>1. de diameter van de buizen vergroten</a:t>
            </a:r>
            <a:br>
              <a:rPr lang="nl-NL" dirty="0" smtClean="0"/>
            </a:br>
            <a:r>
              <a:rPr lang="nl-NL" dirty="0" smtClean="0"/>
              <a:t>2. buizen korter op elkaar leggen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645850"/>
            <a:ext cx="6192688" cy="26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706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quarter" idx="1"/>
          </p:nvPr>
        </p:nvSpPr>
        <p:spPr/>
        <p:txBody>
          <a:bodyPr/>
          <a:lstStyle/>
          <a:p>
            <a:endParaRPr lang="nl-NL" dirty="0"/>
          </a:p>
        </p:txBody>
      </p:sp>
      <p:pic>
        <p:nvPicPr>
          <p:cNvPr id="4" name="Afbeelding 3" descr="http://www.greencare-concept.nl/userfiles/structuurprobleem.jpg"/>
          <p:cNvPicPr/>
          <p:nvPr/>
        </p:nvPicPr>
        <p:blipFill>
          <a:blip r:embed="rId2">
            <a:extLst>
              <a:ext uri="{28A0092B-C50C-407E-A947-70E740481C1C}">
                <a14:useLocalDpi xmlns:a14="http://schemas.microsoft.com/office/drawing/2010/main" val="0"/>
              </a:ext>
            </a:extLst>
          </a:blip>
          <a:srcRect/>
          <a:stretch>
            <a:fillRect/>
          </a:stretch>
        </p:blipFill>
        <p:spPr bwMode="auto">
          <a:xfrm>
            <a:off x="-26030" y="-51620"/>
            <a:ext cx="9710597" cy="6909620"/>
          </a:xfrm>
          <a:prstGeom prst="rect">
            <a:avLst/>
          </a:prstGeom>
          <a:noFill/>
          <a:ln>
            <a:noFill/>
          </a:ln>
        </p:spPr>
      </p:pic>
    </p:spTree>
    <p:extLst>
      <p:ext uri="{BB962C8B-B14F-4D97-AF65-F5344CB8AC3E}">
        <p14:creationId xmlns:p14="http://schemas.microsoft.com/office/powerpoint/2010/main" val="4188747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DRAINAFSTAND</a:t>
            </a:r>
            <a:endParaRPr lang="nl-NL" dirty="0"/>
          </a:p>
        </p:txBody>
      </p:sp>
      <p:sp>
        <p:nvSpPr>
          <p:cNvPr id="3" name="Tijdelijke aanduiding voor inhoud 2"/>
          <p:cNvSpPr>
            <a:spLocks noGrp="1"/>
          </p:cNvSpPr>
          <p:nvPr>
            <p:ph sz="quarter" idx="1"/>
          </p:nvPr>
        </p:nvSpPr>
        <p:spPr/>
        <p:txBody>
          <a:bodyPr/>
          <a:lstStyle/>
          <a:p>
            <a:pPr marL="0" indent="0">
              <a:buNone/>
            </a:pPr>
            <a:r>
              <a:rPr lang="nl-NL" b="1" dirty="0" smtClean="0"/>
              <a:t>Van </a:t>
            </a:r>
            <a:r>
              <a:rPr lang="nl-NL" b="1" dirty="0"/>
              <a:t>welke factoren is de drainafstand afhankelijk?</a:t>
            </a:r>
            <a:endParaRPr lang="nl-NL" dirty="0"/>
          </a:p>
          <a:p>
            <a:pPr lvl="0"/>
            <a:r>
              <a:rPr lang="nl-NL" dirty="0"/>
              <a:t>de waterdoorlaatbaarheid van de grond;</a:t>
            </a:r>
          </a:p>
          <a:p>
            <a:pPr lvl="0"/>
            <a:r>
              <a:rPr lang="nl-NL" dirty="0"/>
              <a:t>het voorkomen van kwel;  </a:t>
            </a:r>
          </a:p>
          <a:p>
            <a:pPr lvl="0"/>
            <a:r>
              <a:rPr lang="nl-NL" dirty="0"/>
              <a:t>de diepte waarop een eventuele slecht doorlatende laag voorkomt;  </a:t>
            </a:r>
          </a:p>
          <a:p>
            <a:pPr lvl="0"/>
            <a:r>
              <a:rPr lang="nl-NL" dirty="0"/>
              <a:t>het bodemgebruik;  </a:t>
            </a:r>
          </a:p>
          <a:p>
            <a:pPr lvl="0"/>
            <a:r>
              <a:rPr lang="nl-NL" dirty="0"/>
              <a:t>de drainlengte.</a:t>
            </a:r>
          </a:p>
          <a:p>
            <a:endParaRPr lang="nl-N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293096"/>
            <a:ext cx="4334237" cy="184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170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Doorlaatbaarheid van de bodem</a:t>
            </a:r>
            <a:endParaRPr lang="nl-NL" dirty="0"/>
          </a:p>
        </p:txBody>
      </p:sp>
      <p:sp>
        <p:nvSpPr>
          <p:cNvPr id="3" name="Tijdelijke aanduiding voor inhoud 2"/>
          <p:cNvSpPr>
            <a:spLocks noGrp="1"/>
          </p:cNvSpPr>
          <p:nvPr>
            <p:ph sz="quarter" idx="1"/>
          </p:nvPr>
        </p:nvSpPr>
        <p:spPr/>
        <p:txBody>
          <a:bodyPr>
            <a:normAutofit/>
          </a:bodyPr>
          <a:lstStyle/>
          <a:p>
            <a:r>
              <a:rPr lang="nl-NL" b="1" dirty="0"/>
              <a:t> </a:t>
            </a:r>
            <a:r>
              <a:rPr lang="nl-NL" b="1" dirty="0" smtClean="0"/>
              <a:t>Zowel de doorlaatbaarheid van de bodem boven de drain als onder de drain is belangrijk!</a:t>
            </a:r>
            <a:r>
              <a:rPr lang="nl-NL" dirty="0" smtClean="0"/>
              <a:t/>
            </a:r>
            <a:br>
              <a:rPr lang="nl-NL" dirty="0" smtClean="0"/>
            </a:br>
            <a:r>
              <a:rPr lang="nl-NL" dirty="0"/>
              <a:t/>
            </a:r>
            <a:br>
              <a:rPr lang="nl-NL" dirty="0"/>
            </a:br>
            <a:r>
              <a:rPr lang="nl-NL" dirty="0"/>
              <a:t>Wanneer er binnen 150 cm onder de optimale draindiepte zeer slecht doorlatende lagen voorkomen (zoals keileem, zeer dichte klei, vast veen), dan moet nauwer worden gedraineerd.</a:t>
            </a:r>
            <a:br>
              <a:rPr lang="nl-NL" dirty="0"/>
            </a:br>
            <a:endParaRPr lang="nl-NL" dirty="0"/>
          </a:p>
        </p:txBody>
      </p:sp>
      <p:sp>
        <p:nvSpPr>
          <p:cNvPr id="4" name="Rechthoek 3"/>
          <p:cNvSpPr/>
          <p:nvPr/>
        </p:nvSpPr>
        <p:spPr>
          <a:xfrm>
            <a:off x="6660232" y="5589240"/>
            <a:ext cx="201622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6660232" y="6291318"/>
            <a:ext cx="2016224" cy="1800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4283968" y="5589240"/>
            <a:ext cx="201622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4860032" y="5733256"/>
            <a:ext cx="144016"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8" name="Ovaal 7"/>
          <p:cNvSpPr/>
          <p:nvPr/>
        </p:nvSpPr>
        <p:spPr>
          <a:xfrm>
            <a:off x="7020272" y="5733256"/>
            <a:ext cx="144016"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9" name="Ovaal 8"/>
          <p:cNvSpPr/>
          <p:nvPr/>
        </p:nvSpPr>
        <p:spPr>
          <a:xfrm>
            <a:off x="8100392" y="5733256"/>
            <a:ext cx="144016"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0" name="Ovaal 9"/>
          <p:cNvSpPr/>
          <p:nvPr/>
        </p:nvSpPr>
        <p:spPr>
          <a:xfrm>
            <a:off x="7596336" y="5734163"/>
            <a:ext cx="144016"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1" name="Ovaal 10"/>
          <p:cNvSpPr/>
          <p:nvPr/>
        </p:nvSpPr>
        <p:spPr>
          <a:xfrm>
            <a:off x="5652120" y="5735070"/>
            <a:ext cx="144016"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4781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LENGTE VAN EEN DRAINAGEBUIS</a:t>
            </a:r>
            <a:endParaRPr lang="nl-NL" dirty="0"/>
          </a:p>
        </p:txBody>
      </p:sp>
      <p:sp>
        <p:nvSpPr>
          <p:cNvPr id="3" name="Tijdelijke aanduiding voor inhoud 2"/>
          <p:cNvSpPr>
            <a:spLocks noGrp="1"/>
          </p:cNvSpPr>
          <p:nvPr>
            <p:ph sz="quarter" idx="1"/>
          </p:nvPr>
        </p:nvSpPr>
        <p:spPr>
          <a:xfrm>
            <a:off x="301752" y="1527048"/>
            <a:ext cx="8503920" cy="4710264"/>
          </a:xfrm>
        </p:spPr>
        <p:txBody>
          <a:bodyPr>
            <a:normAutofit/>
          </a:bodyPr>
          <a:lstStyle/>
          <a:p>
            <a:r>
              <a:rPr lang="nl-NL" dirty="0" smtClean="0"/>
              <a:t>Afhankelijk van de grondwaterstand</a:t>
            </a:r>
          </a:p>
          <a:p>
            <a:r>
              <a:rPr lang="nl-NL" dirty="0" smtClean="0"/>
              <a:t>Afhankelijk van het grondoppervlak</a:t>
            </a:r>
          </a:p>
          <a:p>
            <a:r>
              <a:rPr lang="nl-NL" dirty="0" smtClean="0"/>
              <a:t>Afhankelijk van de afstand tot de sloot</a:t>
            </a:r>
            <a:br>
              <a:rPr lang="nl-NL" dirty="0" smtClean="0"/>
            </a:br>
            <a:r>
              <a:rPr lang="nl-NL" dirty="0"/>
              <a:t/>
            </a:r>
            <a:br>
              <a:rPr lang="nl-NL" dirty="0"/>
            </a:br>
            <a:r>
              <a:rPr lang="nl-NL" dirty="0" smtClean="0"/>
              <a:t>BUISLENGTE x DRAINAFSTAND = Opp. </a:t>
            </a:r>
            <a:r>
              <a:rPr lang="nl-NL" dirty="0"/>
              <a:t>p</a:t>
            </a:r>
            <a:r>
              <a:rPr lang="nl-NL" dirty="0" smtClean="0"/>
              <a:t>er buis</a:t>
            </a:r>
            <a:endParaRPr lang="nl-NL" dirty="0"/>
          </a:p>
        </p:txBody>
      </p:sp>
      <p:sp>
        <p:nvSpPr>
          <p:cNvPr id="4" name="Rechthoek 3"/>
          <p:cNvSpPr/>
          <p:nvPr/>
        </p:nvSpPr>
        <p:spPr>
          <a:xfrm rot="21387985">
            <a:off x="1182587" y="5428348"/>
            <a:ext cx="763284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troomdiagram: Handmatige bewerking 4"/>
          <p:cNvSpPr/>
          <p:nvPr/>
        </p:nvSpPr>
        <p:spPr>
          <a:xfrm>
            <a:off x="251519" y="5735508"/>
            <a:ext cx="936103" cy="573812"/>
          </a:xfrm>
          <a:prstGeom prst="flowChartManualOpe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68125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EINDBUIS</a:t>
            </a:r>
            <a:endParaRPr lang="nl-NL" dirty="0"/>
          </a:p>
        </p:txBody>
      </p:sp>
      <p:sp>
        <p:nvSpPr>
          <p:cNvPr id="3" name="Tijdelijke aanduiding voor inhoud 2"/>
          <p:cNvSpPr>
            <a:spLocks noGrp="1"/>
          </p:cNvSpPr>
          <p:nvPr>
            <p:ph sz="quarter" idx="1"/>
          </p:nvPr>
        </p:nvSpPr>
        <p:spPr>
          <a:xfrm>
            <a:off x="301752" y="1527048"/>
            <a:ext cx="8503920" cy="2622032"/>
          </a:xfrm>
        </p:spPr>
        <p:txBody>
          <a:bodyPr/>
          <a:lstStyle/>
          <a:p>
            <a:r>
              <a:rPr lang="nl-NL" b="1" dirty="0" smtClean="0"/>
              <a:t>Waar rekening mee houden bij eindbuizen? </a:t>
            </a:r>
            <a:endParaRPr lang="nl-NL" dirty="0"/>
          </a:p>
        </p:txBody>
      </p:sp>
      <p:pic>
        <p:nvPicPr>
          <p:cNvPr id="4098" name="Picture 2" descr="Afbeeldingsresultaat voor eindbuis drain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76872"/>
            <a:ext cx="4189555"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276872"/>
            <a:ext cx="3274343" cy="24543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fbeeldingsresultaat voor eindbuis drain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077072"/>
            <a:ext cx="4202980" cy="2164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992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MATERIALEN DRAINAGE</a:t>
            </a:r>
            <a:endParaRPr lang="nl-NL" dirty="0"/>
          </a:p>
        </p:txBody>
      </p:sp>
      <p:sp>
        <p:nvSpPr>
          <p:cNvPr id="3" name="Tijdelijke aanduiding voor inhoud 2"/>
          <p:cNvSpPr>
            <a:spLocks noGrp="1"/>
          </p:cNvSpPr>
          <p:nvPr>
            <p:ph sz="quarter" idx="1"/>
          </p:nvPr>
        </p:nvSpPr>
        <p:spPr>
          <a:xfrm>
            <a:off x="301752" y="5301208"/>
            <a:ext cx="8503920" cy="797840"/>
          </a:xfrm>
        </p:spPr>
        <p:txBody>
          <a:bodyPr>
            <a:normAutofit fontScale="92500" lnSpcReduction="10000"/>
          </a:bodyPr>
          <a:lstStyle/>
          <a:p>
            <a:r>
              <a:rPr lang="nl-NL" dirty="0"/>
              <a:t>polypropeenvezels (PP), kokosvezels (Kokos) of polystyreenkorrels (PS).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156" y="1700808"/>
            <a:ext cx="5767164" cy="352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7768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MATERIALEN DRAINAGE</a:t>
            </a:r>
            <a:endParaRPr lang="nl-NL" dirty="0"/>
          </a:p>
        </p:txBody>
      </p:sp>
      <p:sp>
        <p:nvSpPr>
          <p:cNvPr id="3" name="Tijdelijke aanduiding voor inhoud 2"/>
          <p:cNvSpPr>
            <a:spLocks noGrp="1"/>
          </p:cNvSpPr>
          <p:nvPr>
            <p:ph sz="quarter" idx="1"/>
          </p:nvPr>
        </p:nvSpPr>
        <p:spPr/>
        <p:txBody>
          <a:bodyPr/>
          <a:lstStyle/>
          <a:p>
            <a:endParaRPr lang="nl-NL"/>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92052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0514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TYPE DRAINAGE</a:t>
            </a:r>
            <a:endParaRPr lang="nl-N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628799"/>
            <a:ext cx="4345229" cy="358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651799"/>
            <a:ext cx="375285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683568" y="5517232"/>
            <a:ext cx="8001322" cy="646331"/>
          </a:xfrm>
          <a:prstGeom prst="rect">
            <a:avLst/>
          </a:prstGeom>
          <a:noFill/>
        </p:spPr>
        <p:txBody>
          <a:bodyPr wrap="square" rtlCol="0">
            <a:spAutoFit/>
          </a:bodyPr>
          <a:lstStyle/>
          <a:p>
            <a:r>
              <a:rPr lang="nl-NL" dirty="0" smtClean="0"/>
              <a:t>Direct op de sloot	</a:t>
            </a:r>
            <a:br>
              <a:rPr lang="nl-NL" dirty="0" smtClean="0"/>
            </a:br>
            <a:r>
              <a:rPr lang="nl-NL" dirty="0" smtClean="0"/>
              <a:t>CONTROLE: peilbuizen			CONTROLE: controle put</a:t>
            </a:r>
            <a:endParaRPr lang="nl-NL" dirty="0"/>
          </a:p>
        </p:txBody>
      </p:sp>
      <p:sp>
        <p:nvSpPr>
          <p:cNvPr id="7" name="Tekstvak 6"/>
          <p:cNvSpPr txBox="1"/>
          <p:nvPr/>
        </p:nvSpPr>
        <p:spPr>
          <a:xfrm>
            <a:off x="4918129" y="5504441"/>
            <a:ext cx="3614311" cy="646331"/>
          </a:xfrm>
          <a:prstGeom prst="rect">
            <a:avLst/>
          </a:prstGeom>
          <a:noFill/>
        </p:spPr>
        <p:txBody>
          <a:bodyPr wrap="square" rtlCol="0">
            <a:spAutoFit/>
          </a:bodyPr>
          <a:lstStyle/>
          <a:p>
            <a:r>
              <a:rPr lang="nl-NL" dirty="0" smtClean="0"/>
              <a:t>Via een hoofddrain naar de sloot</a:t>
            </a:r>
            <a:br>
              <a:rPr lang="nl-NL" dirty="0" smtClean="0"/>
            </a:br>
            <a:endParaRPr lang="nl-NL" dirty="0"/>
          </a:p>
        </p:txBody>
      </p:sp>
    </p:spTree>
    <p:extLst>
      <p:ext uri="{BB962C8B-B14F-4D97-AF65-F5344CB8AC3E}">
        <p14:creationId xmlns:p14="http://schemas.microsoft.com/office/powerpoint/2010/main" val="377953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PROBLEMEN MET DRAINAGE</a:t>
            </a:r>
            <a:endParaRPr lang="nl-NL" dirty="0"/>
          </a:p>
        </p:txBody>
      </p:sp>
      <p:sp>
        <p:nvSpPr>
          <p:cNvPr id="3" name="Tijdelijke aanduiding voor inhoud 2"/>
          <p:cNvSpPr>
            <a:spLocks noGrp="1"/>
          </p:cNvSpPr>
          <p:nvPr>
            <p:ph sz="quarter" idx="1"/>
          </p:nvPr>
        </p:nvSpPr>
        <p:spPr/>
        <p:txBody>
          <a:bodyPr/>
          <a:lstStyle/>
          <a:p>
            <a:endParaRPr lang="nl-NL"/>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92" y="2060848"/>
            <a:ext cx="8645739"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873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PROBLEMEN MET DRAINAGE</a:t>
            </a:r>
            <a:endParaRPr lang="nl-NL"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700808"/>
            <a:ext cx="866976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392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PROBLEMEN DRAINAGE</a:t>
            </a:r>
            <a:endParaRPr lang="nl-NL" dirty="0"/>
          </a:p>
        </p:txBody>
      </p:sp>
      <p:sp>
        <p:nvSpPr>
          <p:cNvPr id="3" name="Tijdelijke aanduiding voor inhoud 2"/>
          <p:cNvSpPr>
            <a:spLocks noGrp="1"/>
          </p:cNvSpPr>
          <p:nvPr>
            <p:ph sz="quarter" idx="1"/>
          </p:nvPr>
        </p:nvSpPr>
        <p:spPr/>
        <p:txBody>
          <a:bodyPr/>
          <a:lstStyle/>
          <a:p>
            <a:endParaRPr lang="nl-NL"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76872"/>
            <a:ext cx="857665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761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Water</a:t>
            </a:r>
            <a:endParaRPr lang="nl-NL" dirty="0"/>
          </a:p>
        </p:txBody>
      </p:sp>
      <p:sp>
        <p:nvSpPr>
          <p:cNvPr id="3" name="Tijdelijke aanduiding voor inhoud 2"/>
          <p:cNvSpPr>
            <a:spLocks noGrp="1"/>
          </p:cNvSpPr>
          <p:nvPr>
            <p:ph sz="quarter" idx="1"/>
          </p:nvPr>
        </p:nvSpPr>
        <p:spPr/>
        <p:txBody>
          <a:bodyPr/>
          <a:lstStyle/>
          <a:p>
            <a:r>
              <a:rPr lang="nl-NL" dirty="0" smtClean="0"/>
              <a:t>TOETS</a:t>
            </a:r>
          </a:p>
          <a:p>
            <a:endParaRPr lang="nl-NL" dirty="0"/>
          </a:p>
          <a:p>
            <a:r>
              <a:rPr lang="nl-NL" dirty="0" smtClean="0"/>
              <a:t>WATERVERLIES</a:t>
            </a:r>
          </a:p>
          <a:p>
            <a:endParaRPr lang="nl-NL" dirty="0"/>
          </a:p>
          <a:p>
            <a:r>
              <a:rPr lang="nl-NL" dirty="0" smtClean="0"/>
              <a:t>WATERAFVOEREN</a:t>
            </a:r>
            <a:br>
              <a:rPr lang="nl-NL" dirty="0" smtClean="0"/>
            </a:br>
            <a:endParaRPr lang="nl-NL" dirty="0"/>
          </a:p>
        </p:txBody>
      </p:sp>
    </p:spTree>
    <p:extLst>
      <p:ext uri="{BB962C8B-B14F-4D97-AF65-F5344CB8AC3E}">
        <p14:creationId xmlns:p14="http://schemas.microsoft.com/office/powerpoint/2010/main" val="1088537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Controleren of ze goed werken</a:t>
            </a:r>
            <a:endParaRPr lang="nl-NL" dirty="0"/>
          </a:p>
        </p:txBody>
      </p:sp>
      <p:sp>
        <p:nvSpPr>
          <p:cNvPr id="3" name="Tijdelijke aanduiding voor inhoud 2"/>
          <p:cNvSpPr>
            <a:spLocks noGrp="1"/>
          </p:cNvSpPr>
          <p:nvPr>
            <p:ph sz="quarter" idx="1"/>
          </p:nvPr>
        </p:nvSpPr>
        <p:spPr/>
        <p:txBody>
          <a:bodyPr>
            <a:normAutofit/>
          </a:bodyPr>
          <a:lstStyle/>
          <a:p>
            <a:r>
              <a:rPr lang="nl-NL" dirty="0" smtClean="0"/>
              <a:t>Enkelvoudig</a:t>
            </a:r>
          </a:p>
          <a:p>
            <a:pPr marL="0" indent="0">
              <a:buNone/>
            </a:pPr>
            <a:r>
              <a:rPr lang="nl-NL" dirty="0" smtClean="0">
                <a:sym typeface="Wingdings" panose="05000000000000000000" pitchFamily="2" charset="2"/>
              </a:rPr>
              <a:t>Plaatsen van peilbuizen langs de drainage</a:t>
            </a:r>
            <a:endParaRPr lang="nl-NL" dirty="0"/>
          </a:p>
          <a:p>
            <a:endParaRPr lang="nl-NL" dirty="0" smtClean="0"/>
          </a:p>
          <a:p>
            <a:pPr marL="0" indent="0">
              <a:buNone/>
            </a:pPr>
            <a:endParaRPr lang="nl-NL" dirty="0"/>
          </a:p>
          <a:p>
            <a:endParaRPr lang="nl-NL" dirty="0" smtClean="0"/>
          </a:p>
          <a:p>
            <a:r>
              <a:rPr lang="nl-NL" dirty="0" smtClean="0"/>
              <a:t>Meervoudige drainage</a:t>
            </a:r>
            <a:endParaRPr lang="nl-NL" dirty="0"/>
          </a:p>
          <a:p>
            <a:pPr marL="0" indent="0">
              <a:buNone/>
            </a:pPr>
            <a:r>
              <a:rPr lang="nl-NL" dirty="0" smtClean="0">
                <a:sym typeface="Wingdings" panose="05000000000000000000" pitchFamily="2" charset="2"/>
              </a:rPr>
              <a:t> Gebruik de controle putten</a:t>
            </a:r>
            <a:endParaRPr lang="nl-NL" dirty="0"/>
          </a:p>
        </p:txBody>
      </p:sp>
    </p:spTree>
    <p:extLst>
      <p:ext uri="{BB962C8B-B14F-4D97-AF65-F5344CB8AC3E}">
        <p14:creationId xmlns:p14="http://schemas.microsoft.com/office/powerpoint/2010/main" val="2845667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Voorbereiden op de toets</a:t>
            </a:r>
            <a:endParaRPr lang="nl-NL" dirty="0"/>
          </a:p>
        </p:txBody>
      </p:sp>
      <p:sp>
        <p:nvSpPr>
          <p:cNvPr id="3" name="Tijdelijke aanduiding voor inhoud 2"/>
          <p:cNvSpPr>
            <a:spLocks noGrp="1"/>
          </p:cNvSpPr>
          <p:nvPr>
            <p:ph sz="quarter" idx="1"/>
          </p:nvPr>
        </p:nvSpPr>
        <p:spPr/>
        <p:txBody>
          <a:bodyPr/>
          <a:lstStyle/>
          <a:p>
            <a:r>
              <a:rPr lang="nl-NL" dirty="0" smtClean="0"/>
              <a:t>RUBRIC VOOR DE TOETS:</a:t>
            </a:r>
            <a:br>
              <a:rPr lang="nl-NL" dirty="0" smtClean="0"/>
            </a:br>
            <a:r>
              <a:rPr lang="nl-NL" dirty="0" smtClean="0"/>
              <a:t>goo.gl/Tn4rtw</a:t>
            </a:r>
          </a:p>
          <a:p>
            <a:endParaRPr lang="nl-NL" dirty="0"/>
          </a:p>
          <a:p>
            <a:r>
              <a:rPr lang="nl-NL" dirty="0" smtClean="0"/>
              <a:t>SCHEIKUNDE</a:t>
            </a:r>
          </a:p>
          <a:p>
            <a:endParaRPr lang="nl-NL" dirty="0"/>
          </a:p>
        </p:txBody>
      </p:sp>
    </p:spTree>
    <p:extLst>
      <p:ext uri="{BB962C8B-B14F-4D97-AF65-F5344CB8AC3E}">
        <p14:creationId xmlns:p14="http://schemas.microsoft.com/office/powerpoint/2010/main" val="2309095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99592" y="5229200"/>
            <a:ext cx="7772400" cy="1470025"/>
          </a:xfrm>
        </p:spPr>
        <p:txBody>
          <a:bodyPr/>
          <a:lstStyle/>
          <a:p>
            <a:r>
              <a:rPr lang="nl-NL" dirty="0" smtClean="0"/>
              <a:t>Laatste les </a:t>
            </a:r>
            <a:r>
              <a:rPr lang="nl-NL" b="1" dirty="0" smtClean="0"/>
              <a:t>Bodemkunde</a:t>
            </a:r>
            <a:endParaRPr lang="nl-NL" b="1" dirty="0"/>
          </a:p>
        </p:txBody>
      </p:sp>
      <p:sp>
        <p:nvSpPr>
          <p:cNvPr id="3" name="Ondertitel 2"/>
          <p:cNvSpPr>
            <a:spLocks noGrp="1"/>
          </p:cNvSpPr>
          <p:nvPr>
            <p:ph type="subTitle" idx="1"/>
          </p:nvPr>
        </p:nvSpPr>
        <p:spPr>
          <a:xfrm>
            <a:off x="1371600" y="5085184"/>
            <a:ext cx="6400800" cy="553616"/>
          </a:xfrm>
        </p:spPr>
        <p:txBody>
          <a:bodyPr>
            <a:normAutofit/>
          </a:bodyPr>
          <a:lstStyle/>
          <a:p>
            <a:r>
              <a:rPr lang="nl-NL" dirty="0" smtClean="0"/>
              <a:t>Tom Lievense – 19 maart 2018</a:t>
            </a:r>
            <a:endParaRPr lang="nl-NL" dirty="0"/>
          </a:p>
        </p:txBody>
      </p:sp>
      <p:pic>
        <p:nvPicPr>
          <p:cNvPr id="5122" name="Picture 2" descr="Afbeeldingsresultaat voor bodemku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32656"/>
            <a:ext cx="5919879" cy="44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36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Opbouw van de les</a:t>
            </a:r>
            <a:endParaRPr lang="nl-NL" dirty="0"/>
          </a:p>
        </p:txBody>
      </p:sp>
      <p:sp>
        <p:nvSpPr>
          <p:cNvPr id="3" name="Tijdelijke aanduiding voor inhoud 2"/>
          <p:cNvSpPr>
            <a:spLocks noGrp="1"/>
          </p:cNvSpPr>
          <p:nvPr>
            <p:ph idx="1"/>
          </p:nvPr>
        </p:nvSpPr>
        <p:spPr/>
        <p:txBody>
          <a:bodyPr/>
          <a:lstStyle/>
          <a:p>
            <a:r>
              <a:rPr lang="nl-NL" dirty="0" smtClean="0"/>
              <a:t>Samenvatting bodemkunde</a:t>
            </a:r>
          </a:p>
          <a:p>
            <a:r>
              <a:rPr lang="nl-NL" dirty="0" smtClean="0"/>
              <a:t>Hoe ziet de toets er straks uit</a:t>
            </a:r>
          </a:p>
          <a:p>
            <a:r>
              <a:rPr lang="nl-NL" dirty="0" smtClean="0"/>
              <a:t>Debat over stellingen</a:t>
            </a:r>
          </a:p>
          <a:p>
            <a:endParaRPr lang="nl-NL" dirty="0" smtClean="0"/>
          </a:p>
          <a:p>
            <a:endParaRPr lang="nl-NL" dirty="0" smtClean="0"/>
          </a:p>
          <a:p>
            <a:endParaRPr lang="nl-NL" dirty="0"/>
          </a:p>
        </p:txBody>
      </p:sp>
    </p:spTree>
    <p:extLst>
      <p:ext uri="{BB962C8B-B14F-4D97-AF65-F5344CB8AC3E}">
        <p14:creationId xmlns:p14="http://schemas.microsoft.com/office/powerpoint/2010/main" val="3608280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Organisch en anorganisch</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0271"/>
            <a:ext cx="7538584" cy="3102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712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Chemie</a:t>
            </a:r>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44117"/>
            <a:ext cx="7881080" cy="340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7595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33" y="756184"/>
            <a:ext cx="7488832" cy="222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086997"/>
            <a:ext cx="5688632" cy="2718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164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08" y="1988840"/>
            <a:ext cx="7731816"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781551" y="2348880"/>
            <a:ext cx="792088"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89489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Zijn deze stoffen oplosbaar in water</a:t>
            </a:r>
            <a:endParaRPr lang="nl-NL" dirty="0"/>
          </a:p>
        </p:txBody>
      </p:sp>
      <p:sp>
        <p:nvSpPr>
          <p:cNvPr id="3" name="Tijdelijke aanduiding voor inhoud 2"/>
          <p:cNvSpPr>
            <a:spLocks noGrp="1"/>
          </p:cNvSpPr>
          <p:nvPr>
            <p:ph idx="1"/>
          </p:nvPr>
        </p:nvSpPr>
        <p:spPr>
          <a:xfrm>
            <a:off x="251520" y="2060848"/>
            <a:ext cx="6777317" cy="3508977"/>
          </a:xfrm>
        </p:spPr>
        <p:txBody>
          <a:bodyPr/>
          <a:lstStyle/>
          <a:p>
            <a:r>
              <a:rPr lang="nl-NL" dirty="0" smtClean="0"/>
              <a:t>Ijzerchloride</a:t>
            </a:r>
          </a:p>
          <a:p>
            <a:r>
              <a:rPr lang="nl-NL" dirty="0" smtClean="0"/>
              <a:t>Natriumfluoride</a:t>
            </a:r>
          </a:p>
          <a:p>
            <a:r>
              <a:rPr lang="nl-NL" dirty="0" smtClean="0"/>
              <a:t>Ijzersulfaat</a:t>
            </a:r>
          </a:p>
          <a:p>
            <a:r>
              <a:rPr lang="nl-NL" dirty="0" smtClean="0"/>
              <a:t>Bariumchloride</a:t>
            </a:r>
          </a:p>
          <a:p>
            <a:r>
              <a:rPr lang="nl-NL" dirty="0" smtClean="0"/>
              <a:t>Kaliumfosfaat</a:t>
            </a:r>
          </a:p>
          <a:p>
            <a:r>
              <a:rPr lang="nl-NL" dirty="0" smtClean="0"/>
              <a:t>Loodoxide</a:t>
            </a:r>
          </a:p>
          <a:p>
            <a:r>
              <a:rPr lang="nl-NL" dirty="0" smtClean="0"/>
              <a:t>Ijzeroxide</a:t>
            </a:r>
            <a:endParaRPr lang="nl-N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777599"/>
            <a:ext cx="5544616" cy="400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688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8712968" cy="580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030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toets van volgende week</a:t>
            </a:r>
            <a:endParaRPr lang="nl-NL"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094" y="1556792"/>
            <a:ext cx="686752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326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Begrippen H1,2 en 3</a:t>
            </a:r>
            <a:endParaRPr lang="nl-NL" dirty="0"/>
          </a:p>
        </p:txBody>
      </p:sp>
      <p:sp>
        <p:nvSpPr>
          <p:cNvPr id="3" name="Tijdelijke aanduiding voor inhoud 2"/>
          <p:cNvSpPr>
            <a:spLocks noGrp="1"/>
          </p:cNvSpPr>
          <p:nvPr>
            <p:ph idx="1"/>
          </p:nvPr>
        </p:nvSpPr>
        <p:spPr/>
        <p:txBody>
          <a:bodyPr/>
          <a:lstStyle/>
          <a:p>
            <a:r>
              <a:rPr lang="nl-NL" dirty="0">
                <a:hlinkClick r:id="rId2"/>
              </a:rPr>
              <a:t>https://</a:t>
            </a:r>
            <a:r>
              <a:rPr lang="nl-NL" dirty="0" smtClean="0">
                <a:hlinkClick r:id="rId2"/>
              </a:rPr>
              <a:t>www.dropbox.com/s/43sp38i18w4w7nl/begrippen%20eerste%20hoofdstukken.docx?dl=0</a:t>
            </a:r>
            <a:endParaRPr lang="nl-NL" dirty="0" smtClean="0"/>
          </a:p>
          <a:p>
            <a:endParaRPr lang="nl-NL" dirty="0"/>
          </a:p>
        </p:txBody>
      </p:sp>
    </p:spTree>
    <p:extLst>
      <p:ext uri="{BB962C8B-B14F-4D97-AF65-F5344CB8AC3E}">
        <p14:creationId xmlns:p14="http://schemas.microsoft.com/office/powerpoint/2010/main" val="1099225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76213"/>
            <a:ext cx="8591550" cy="650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710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Argumenteren</a:t>
            </a:r>
            <a:endParaRPr lang="nl-NL" dirty="0"/>
          </a:p>
        </p:txBody>
      </p:sp>
      <p:sp>
        <p:nvSpPr>
          <p:cNvPr id="3" name="Tijdelijke aanduiding voor inhoud 2"/>
          <p:cNvSpPr>
            <a:spLocks noGrp="1"/>
          </p:cNvSpPr>
          <p:nvPr>
            <p:ph idx="1"/>
          </p:nvPr>
        </p:nvSpPr>
        <p:spPr/>
        <p:txBody>
          <a:bodyPr/>
          <a:lstStyle/>
          <a:p>
            <a:r>
              <a:rPr lang="nl-NL" dirty="0">
                <a:hlinkClick r:id="rId2"/>
              </a:rPr>
              <a:t>https://</a:t>
            </a:r>
            <a:r>
              <a:rPr lang="nl-NL" dirty="0" smtClean="0">
                <a:hlinkClick r:id="rId2"/>
              </a:rPr>
              <a:t>www.youtube.com/watch?v=zELHb87K89Q</a:t>
            </a:r>
            <a:endParaRPr lang="nl-NL" dirty="0" smtClean="0"/>
          </a:p>
          <a:p>
            <a:pPr lvl="1"/>
            <a:r>
              <a:rPr lang="nl-NL" dirty="0">
                <a:hlinkClick r:id="rId3"/>
              </a:rPr>
              <a:t>https://</a:t>
            </a:r>
            <a:r>
              <a:rPr lang="nl-NL" dirty="0" smtClean="0">
                <a:hlinkClick r:id="rId3"/>
              </a:rPr>
              <a:t>www.scholieren.com/blog/6153/zo-leer-je-argumenteren-als-een-pro</a:t>
            </a:r>
            <a:r>
              <a:rPr lang="nl-NL" dirty="0" smtClean="0"/>
              <a:t> </a:t>
            </a:r>
            <a:endParaRPr lang="nl-NL" dirty="0"/>
          </a:p>
        </p:txBody>
      </p:sp>
    </p:spTree>
    <p:extLst>
      <p:ext uri="{BB962C8B-B14F-4D97-AF65-F5344CB8AC3E}">
        <p14:creationId xmlns:p14="http://schemas.microsoft.com/office/powerpoint/2010/main" val="4214646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87" y="116632"/>
            <a:ext cx="9065614"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5396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Samenstellen van groepjes</a:t>
            </a:r>
            <a:endParaRPr lang="nl-NL" dirty="0"/>
          </a:p>
        </p:txBody>
      </p:sp>
      <p:sp>
        <p:nvSpPr>
          <p:cNvPr id="3" name="Tijdelijke aanduiding voor inhoud 2"/>
          <p:cNvSpPr>
            <a:spLocks noGrp="1"/>
          </p:cNvSpPr>
          <p:nvPr>
            <p:ph idx="1"/>
          </p:nvPr>
        </p:nvSpPr>
        <p:spPr/>
        <p:txBody>
          <a:bodyPr/>
          <a:lstStyle/>
          <a:p>
            <a:r>
              <a:rPr lang="nl-NL" dirty="0" smtClean="0"/>
              <a:t>Twee groepen van ong. 5 personen</a:t>
            </a:r>
          </a:p>
          <a:p>
            <a:r>
              <a:rPr lang="nl-NL" dirty="0" smtClean="0"/>
              <a:t>Elke groep kiest een aanvoerder.</a:t>
            </a:r>
          </a:p>
          <a:p>
            <a:r>
              <a:rPr lang="nl-NL" dirty="0" smtClean="0"/>
              <a:t>Als team schrijf je alle argumenten voor en tegen de stelling op. </a:t>
            </a:r>
          </a:p>
          <a:p>
            <a:r>
              <a:rPr lang="nl-NL" dirty="0" smtClean="0"/>
              <a:t>Daarna begint het debat over de stelling</a:t>
            </a:r>
          </a:p>
        </p:txBody>
      </p:sp>
    </p:spTree>
    <p:extLst>
      <p:ext uri="{BB962C8B-B14F-4D97-AF65-F5344CB8AC3E}">
        <p14:creationId xmlns:p14="http://schemas.microsoft.com/office/powerpoint/2010/main" val="21899521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8778975"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8444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lstStyle/>
          <a:p>
            <a:r>
              <a:rPr lang="nl-NL" b="1" dirty="0" smtClean="0"/>
              <a:t>Stellingen</a:t>
            </a:r>
            <a:endParaRPr lang="nl-NL" b="1" dirty="0"/>
          </a:p>
        </p:txBody>
      </p:sp>
      <p:sp>
        <p:nvSpPr>
          <p:cNvPr id="3" name="Tijdelijke aanduiding voor inhoud 2"/>
          <p:cNvSpPr>
            <a:spLocks noGrp="1"/>
          </p:cNvSpPr>
          <p:nvPr>
            <p:ph idx="1"/>
          </p:nvPr>
        </p:nvSpPr>
        <p:spPr>
          <a:xfrm>
            <a:off x="457200" y="1772816"/>
            <a:ext cx="8229600" cy="4608512"/>
          </a:xfrm>
        </p:spPr>
        <p:txBody>
          <a:bodyPr>
            <a:normAutofit fontScale="92500" lnSpcReduction="20000"/>
          </a:bodyPr>
          <a:lstStyle/>
          <a:p>
            <a:pPr marL="514350" indent="-514350">
              <a:buFont typeface="+mj-lt"/>
              <a:buAutoNum type="arabicPeriod"/>
            </a:pPr>
            <a:r>
              <a:rPr lang="nl-NL" dirty="0" smtClean="0"/>
              <a:t>Licht verontreinigde grond mag worden gebruikt om een woonwijk op te hogen. </a:t>
            </a:r>
            <a:endParaRPr lang="nl-NL" dirty="0"/>
          </a:p>
          <a:p>
            <a:pPr marL="514350" indent="-514350">
              <a:buFont typeface="+mj-lt"/>
              <a:buAutoNum type="arabicPeriod"/>
            </a:pPr>
            <a:r>
              <a:rPr lang="nl-NL" dirty="0" smtClean="0"/>
              <a:t>De kerncentrale moet open blijven. Het kernafval wordt opgeslagen in ondergrondse kleilagen. </a:t>
            </a:r>
          </a:p>
          <a:p>
            <a:pPr marL="514350" indent="-514350">
              <a:buFont typeface="+mj-lt"/>
              <a:buAutoNum type="arabicPeriod"/>
            </a:pPr>
            <a:r>
              <a:rPr lang="nl-NL" dirty="0" smtClean="0"/>
              <a:t>Vissen met loodjes moet worden verboden.</a:t>
            </a:r>
          </a:p>
          <a:p>
            <a:pPr marL="514350" indent="-514350">
              <a:buFont typeface="+mj-lt"/>
              <a:buAutoNum type="arabicPeriod"/>
            </a:pPr>
            <a:r>
              <a:rPr lang="nl-NL" dirty="0"/>
              <a:t>Plastic tasjes in supermarkten moeten worden verboden</a:t>
            </a:r>
            <a:endParaRPr lang="nl-NL" dirty="0" smtClean="0"/>
          </a:p>
          <a:p>
            <a:pPr marL="514350" indent="-514350">
              <a:buFont typeface="+mj-lt"/>
              <a:buAutoNum type="arabicPeriod"/>
            </a:pPr>
            <a:r>
              <a:rPr lang="nl-NL" dirty="0" smtClean="0"/>
              <a:t>De hoeveelheid vee moet worden verminderd</a:t>
            </a:r>
            <a:br>
              <a:rPr lang="nl-NL" dirty="0" smtClean="0"/>
            </a:br>
            <a:endParaRPr lang="nl-NL" dirty="0" smtClean="0"/>
          </a:p>
          <a:p>
            <a:pPr marL="514350" indent="-514350">
              <a:buFont typeface="+mj-lt"/>
              <a:buAutoNum type="arabicPeriod"/>
            </a:pPr>
            <a:r>
              <a:rPr lang="nl-NL" dirty="0" smtClean="0"/>
              <a:t>Bij het lammetjeswiel moeten bordjes komen met ‘verboden de vissen te voeren’.</a:t>
            </a:r>
          </a:p>
          <a:p>
            <a:pPr marL="514350" indent="-514350">
              <a:buFont typeface="+mj-lt"/>
              <a:buAutoNum type="arabicPeriod"/>
            </a:pPr>
            <a:r>
              <a:rPr lang="nl-NL" dirty="0" smtClean="0"/>
              <a:t>…. (of een andere stelling)</a:t>
            </a:r>
          </a:p>
        </p:txBody>
      </p:sp>
    </p:spTree>
    <p:extLst>
      <p:ext uri="{BB962C8B-B14F-4D97-AF65-F5344CB8AC3E}">
        <p14:creationId xmlns:p14="http://schemas.microsoft.com/office/powerpoint/2010/main" val="2638296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Einde van de les</a:t>
            </a:r>
            <a:endParaRPr lang="nl-NL" dirty="0"/>
          </a:p>
        </p:txBody>
      </p:sp>
      <p:sp>
        <p:nvSpPr>
          <p:cNvPr id="3" name="Tijdelijke aanduiding voor inhoud 2"/>
          <p:cNvSpPr>
            <a:spLocks noGrp="1"/>
          </p:cNvSpPr>
          <p:nvPr>
            <p:ph idx="1"/>
          </p:nvPr>
        </p:nvSpPr>
        <p:spPr/>
        <p:txBody>
          <a:bodyPr/>
          <a:lstStyle/>
          <a:p>
            <a:r>
              <a:rPr lang="nl-NL" dirty="0" smtClean="0"/>
              <a:t>Wie gaat er woensdag stemmen</a:t>
            </a:r>
          </a:p>
          <a:p>
            <a:r>
              <a:rPr lang="nl-NL" dirty="0" smtClean="0"/>
              <a:t>Wat gaan jullie stemmen?</a:t>
            </a:r>
            <a:endParaRPr lang="nl-NL" dirty="0"/>
          </a:p>
        </p:txBody>
      </p:sp>
    </p:spTree>
    <p:extLst>
      <p:ext uri="{BB962C8B-B14F-4D97-AF65-F5344CB8AC3E}">
        <p14:creationId xmlns:p14="http://schemas.microsoft.com/office/powerpoint/2010/main" val="269027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AFHANKELIJK VAN DE LOKATIE</a:t>
            </a:r>
            <a:endParaRPr lang="nl-NL" dirty="0"/>
          </a:p>
        </p:txBody>
      </p:sp>
      <p:sp>
        <p:nvSpPr>
          <p:cNvPr id="3" name="Tijdelijke aanduiding voor inhoud 2"/>
          <p:cNvSpPr>
            <a:spLocks noGrp="1"/>
          </p:cNvSpPr>
          <p:nvPr>
            <p:ph sz="quarter" idx="1"/>
          </p:nvPr>
        </p:nvSpPr>
        <p:spPr/>
        <p:txBody>
          <a:bodyPr/>
          <a:lstStyle/>
          <a:p>
            <a:r>
              <a:rPr lang="nl-NL" dirty="0" smtClean="0"/>
              <a:t>Verschil tussen </a:t>
            </a:r>
            <a:r>
              <a:rPr lang="nl-NL" b="1" dirty="0" smtClean="0"/>
              <a:t>stedelijk </a:t>
            </a:r>
            <a:r>
              <a:rPr lang="nl-NL" dirty="0" smtClean="0"/>
              <a:t>en </a:t>
            </a:r>
            <a:r>
              <a:rPr lang="nl-NL" b="1" dirty="0" smtClean="0"/>
              <a:t>landelijk</a:t>
            </a:r>
            <a:br>
              <a:rPr lang="nl-NL" b="1" dirty="0" smtClean="0"/>
            </a:br>
            <a:r>
              <a:rPr lang="nl-NL" b="1" dirty="0" smtClean="0"/>
              <a:t>- Hoe lang duurt het voordat water weg stroomt?</a:t>
            </a:r>
            <a:endParaRPr lang="nl-NL"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796474"/>
            <a:ext cx="874404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435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HOE </a:t>
            </a:r>
            <a:r>
              <a:rPr lang="nl-NL" b="1" dirty="0" smtClean="0"/>
              <a:t>VOORKOMEN WE WATERVERLIES?</a:t>
            </a:r>
            <a:endParaRPr lang="nl-NL" b="1" dirty="0"/>
          </a:p>
        </p:txBody>
      </p:sp>
      <p:sp>
        <p:nvSpPr>
          <p:cNvPr id="3" name="Tijdelijke aanduiding voor inhoud 2"/>
          <p:cNvSpPr>
            <a:spLocks noGrp="1"/>
          </p:cNvSpPr>
          <p:nvPr>
            <p:ph sz="quarter" idx="1"/>
          </p:nvPr>
        </p:nvSpPr>
        <p:spPr/>
        <p:txBody>
          <a:bodyPr/>
          <a:lstStyle/>
          <a:p>
            <a:r>
              <a:rPr lang="nl-NL" dirty="0" smtClean="0"/>
              <a:t>Minder bestrating of open bestrating</a:t>
            </a:r>
          </a:p>
          <a:p>
            <a:r>
              <a:rPr lang="nl-NL" dirty="0" smtClean="0"/>
              <a:t>Het breken van capillairen, zodat water minder snel wordt afgevoerd</a:t>
            </a:r>
          </a:p>
          <a:p>
            <a:r>
              <a:rPr lang="nl-NL" dirty="0" smtClean="0"/>
              <a:t>Rollen van grond</a:t>
            </a:r>
          </a:p>
          <a:p>
            <a:r>
              <a:rPr lang="nl-NL" dirty="0" smtClean="0"/>
              <a:t>Zorgen voor schaduw</a:t>
            </a:r>
          </a:p>
          <a:p>
            <a:r>
              <a:rPr lang="nl-NL" dirty="0" smtClean="0"/>
              <a:t>Hangwaterbevorderen</a:t>
            </a:r>
          </a:p>
          <a:p>
            <a:pPr lvl="1"/>
            <a:r>
              <a:rPr lang="nl-NL" dirty="0" smtClean="0"/>
              <a:t>Bekalken van klei</a:t>
            </a:r>
          </a:p>
          <a:p>
            <a:pPr lvl="1"/>
            <a:r>
              <a:rPr lang="nl-NL" dirty="0" smtClean="0"/>
              <a:t>Organische stoffen aanbrengen in de bodem</a:t>
            </a:r>
          </a:p>
          <a:p>
            <a:r>
              <a:rPr lang="nl-NL" dirty="0" smtClean="0"/>
              <a:t>Storende lagen breken</a:t>
            </a:r>
            <a:endParaRPr lang="nl-NL" dirty="0"/>
          </a:p>
        </p:txBody>
      </p:sp>
    </p:spTree>
    <p:extLst>
      <p:ext uri="{BB962C8B-B14F-4D97-AF65-F5344CB8AC3E}">
        <p14:creationId xmlns:p14="http://schemas.microsoft.com/office/powerpoint/2010/main" val="4191025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Rollen</a:t>
            </a:r>
            <a:endParaRPr lang="nl-NL" dirty="0"/>
          </a:p>
        </p:txBody>
      </p:sp>
      <p:sp>
        <p:nvSpPr>
          <p:cNvPr id="3" name="Tijdelijke aanduiding voor inhoud 2"/>
          <p:cNvSpPr>
            <a:spLocks noGrp="1"/>
          </p:cNvSpPr>
          <p:nvPr>
            <p:ph sz="quarter" idx="1"/>
          </p:nvPr>
        </p:nvSpPr>
        <p:spPr>
          <a:xfrm>
            <a:off x="301752" y="1527048"/>
            <a:ext cx="2326032" cy="4572000"/>
          </a:xfrm>
        </p:spPr>
        <p:txBody>
          <a:bodyPr/>
          <a:lstStyle/>
          <a:p>
            <a:r>
              <a:rPr lang="nl-NL" dirty="0" smtClean="0"/>
              <a:t>Beperkt het afvoerend vermogen van de bodem. </a:t>
            </a:r>
            <a:endParaRPr lang="nl-NL" dirty="0"/>
          </a:p>
        </p:txBody>
      </p:sp>
      <p:pic>
        <p:nvPicPr>
          <p:cNvPr id="1026" name="Picture 2" descr="Afbeeldingsresultaat voor grond rol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635776"/>
            <a:ext cx="6048672" cy="4531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074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STORENDE LAGEN BREKEN</a:t>
            </a:r>
            <a:endParaRPr lang="nl-NL" dirty="0"/>
          </a:p>
        </p:txBody>
      </p:sp>
      <p:pic>
        <p:nvPicPr>
          <p:cNvPr id="4" name="Afbeelding 3"/>
          <p:cNvPicPr/>
          <p:nvPr/>
        </p:nvPicPr>
        <p:blipFill>
          <a:blip r:embed="rId2"/>
          <a:stretch>
            <a:fillRect/>
          </a:stretch>
        </p:blipFill>
        <p:spPr>
          <a:xfrm>
            <a:off x="251520" y="1772816"/>
            <a:ext cx="8640960" cy="4392488"/>
          </a:xfrm>
          <a:prstGeom prst="rect">
            <a:avLst/>
          </a:prstGeom>
        </p:spPr>
      </p:pic>
    </p:spTree>
    <p:extLst>
      <p:ext uri="{BB962C8B-B14F-4D97-AF65-F5344CB8AC3E}">
        <p14:creationId xmlns:p14="http://schemas.microsoft.com/office/powerpoint/2010/main" val="1560537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STORENDE LAGEN BREKEN</a:t>
            </a:r>
            <a:endParaRPr lang="nl-NL" dirty="0"/>
          </a:p>
        </p:txBody>
      </p:sp>
      <p:pic>
        <p:nvPicPr>
          <p:cNvPr id="4" name="Afbeelding 3"/>
          <p:cNvPicPr/>
          <p:nvPr/>
        </p:nvPicPr>
        <p:blipFill>
          <a:blip r:embed="rId2"/>
          <a:stretch>
            <a:fillRect/>
          </a:stretch>
        </p:blipFill>
        <p:spPr>
          <a:xfrm>
            <a:off x="755576" y="1455746"/>
            <a:ext cx="7632848" cy="4896544"/>
          </a:xfrm>
          <a:prstGeom prst="rect">
            <a:avLst/>
          </a:prstGeom>
        </p:spPr>
      </p:pic>
    </p:spTree>
    <p:extLst>
      <p:ext uri="{BB962C8B-B14F-4D97-AF65-F5344CB8AC3E}">
        <p14:creationId xmlns:p14="http://schemas.microsoft.com/office/powerpoint/2010/main" val="11832016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el">
  <a:themeElements>
    <a:clrScheme name="Civie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e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558</TotalTime>
  <Words>538</Words>
  <Application>Microsoft Office PowerPoint</Application>
  <PresentationFormat>Diavoorstelling (4:3)</PresentationFormat>
  <Paragraphs>129</Paragraphs>
  <Slides>47</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47</vt:i4>
      </vt:variant>
    </vt:vector>
  </HeadingPairs>
  <TitlesOfParts>
    <vt:vector size="52" baseType="lpstr">
      <vt:lpstr>Calibri</vt:lpstr>
      <vt:lpstr>Georgia</vt:lpstr>
      <vt:lpstr>Wingdings</vt:lpstr>
      <vt:lpstr>Wingdings 2</vt:lpstr>
      <vt:lpstr>Civiel</vt:lpstr>
      <vt:lpstr>Waterbeheersing in de bodem (DRAINAGE)</vt:lpstr>
      <vt:lpstr>PowerPoint-presentatie</vt:lpstr>
      <vt:lpstr>Water</vt:lpstr>
      <vt:lpstr>De toets van volgende week</vt:lpstr>
      <vt:lpstr>AFHANKELIJK VAN DE LOKATIE</vt:lpstr>
      <vt:lpstr>HOE VOORKOMEN WE WATERVERLIES?</vt:lpstr>
      <vt:lpstr>Rollen</vt:lpstr>
      <vt:lpstr>STORENDE LAGEN BREKEN</vt:lpstr>
      <vt:lpstr>STORENDE LAGEN BREKEN</vt:lpstr>
      <vt:lpstr>STORENDE LAGEN BREKEN</vt:lpstr>
      <vt:lpstr>HERKENNEN VAN STORENDE LAGEN</vt:lpstr>
      <vt:lpstr>HANGWATER BEVORDEREN</vt:lpstr>
      <vt:lpstr>WATERAFVOEREN</vt:lpstr>
      <vt:lpstr>ZOMER EN WINTER</vt:lpstr>
      <vt:lpstr>HOE VOORKOMEN WE TE VEEL WATER?</vt:lpstr>
      <vt:lpstr>Hoe diep leggen we de drain? </vt:lpstr>
      <vt:lpstr>Ontwateringsdiepte</vt:lpstr>
      <vt:lpstr>BEPERKEN VAN DE OPBOLLING</vt:lpstr>
      <vt:lpstr>Hoe kunnen we kwel beter afvoeren?</vt:lpstr>
      <vt:lpstr>DRAINAFSTAND</vt:lpstr>
      <vt:lpstr>Doorlaatbaarheid van de bodem</vt:lpstr>
      <vt:lpstr>LENGTE VAN EEN DRAINAGEBUIS</vt:lpstr>
      <vt:lpstr>EINDBUIS</vt:lpstr>
      <vt:lpstr>MATERIALEN DRAINAGE</vt:lpstr>
      <vt:lpstr>MATERIALEN DRAINAGE</vt:lpstr>
      <vt:lpstr>TYPE DRAINAGE</vt:lpstr>
      <vt:lpstr>PROBLEMEN MET DRAINAGE</vt:lpstr>
      <vt:lpstr>PROBLEMEN MET DRAINAGE</vt:lpstr>
      <vt:lpstr>PROBLEMEN DRAINAGE</vt:lpstr>
      <vt:lpstr>Controleren of ze goed werken</vt:lpstr>
      <vt:lpstr>Voorbereiden op de toets</vt:lpstr>
      <vt:lpstr>Laatste les Bodemkunde</vt:lpstr>
      <vt:lpstr>Opbouw van de les</vt:lpstr>
      <vt:lpstr>Organisch en anorganisch</vt:lpstr>
      <vt:lpstr>Chemie</vt:lpstr>
      <vt:lpstr>PowerPoint-presentatie</vt:lpstr>
      <vt:lpstr>PowerPoint-presentatie</vt:lpstr>
      <vt:lpstr>Zijn deze stoffen oplosbaar in water</vt:lpstr>
      <vt:lpstr>PowerPoint-presentatie</vt:lpstr>
      <vt:lpstr>Begrippen H1,2 en 3</vt:lpstr>
      <vt:lpstr>PowerPoint-presentatie</vt:lpstr>
      <vt:lpstr>Argumenteren</vt:lpstr>
      <vt:lpstr>PowerPoint-presentatie</vt:lpstr>
      <vt:lpstr>Samenstellen van groepjes</vt:lpstr>
      <vt:lpstr>PowerPoint-presentatie</vt:lpstr>
      <vt:lpstr>Stellingen</vt:lpstr>
      <vt:lpstr>Einde van de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Waterbeheersing in de bodem</dc:title>
  <dc:creator>Acer</dc:creator>
  <cp:lastModifiedBy>Tom Lievense</cp:lastModifiedBy>
  <cp:revision>19</cp:revision>
  <dcterms:created xsi:type="dcterms:W3CDTF">2018-04-02T12:21:20Z</dcterms:created>
  <dcterms:modified xsi:type="dcterms:W3CDTF">2018-04-03T08:11:55Z</dcterms:modified>
</cp:coreProperties>
</file>